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7" r:id="rId2"/>
    <p:sldId id="256" r:id="rId3"/>
    <p:sldId id="267" r:id="rId4"/>
    <p:sldId id="268" r:id="rId5"/>
    <p:sldId id="281" r:id="rId6"/>
    <p:sldId id="288" r:id="rId7"/>
    <p:sldId id="282" r:id="rId8"/>
    <p:sldId id="283" r:id="rId9"/>
    <p:sldId id="284" r:id="rId10"/>
    <p:sldId id="285" r:id="rId11"/>
    <p:sldId id="286" r:id="rId12"/>
    <p:sldId id="289" r:id="rId13"/>
    <p:sldId id="290" r:id="rId14"/>
    <p:sldId id="291" r:id="rId15"/>
    <p:sldId id="305" r:id="rId16"/>
    <p:sldId id="302" r:id="rId17"/>
    <p:sldId id="306" r:id="rId18"/>
    <p:sldId id="292" r:id="rId19"/>
    <p:sldId id="293" r:id="rId20"/>
    <p:sldId id="294" r:id="rId21"/>
    <p:sldId id="295" r:id="rId22"/>
    <p:sldId id="296" r:id="rId23"/>
    <p:sldId id="297" r:id="rId24"/>
    <p:sldId id="300" r:id="rId25"/>
    <p:sldId id="307" r:id="rId26"/>
    <p:sldId id="308" r:id="rId27"/>
    <p:sldId id="309" r:id="rId28"/>
    <p:sldId id="299" r:id="rId29"/>
    <p:sldId id="310" r:id="rId30"/>
    <p:sldId id="320" r:id="rId31"/>
    <p:sldId id="311" r:id="rId32"/>
    <p:sldId id="312" r:id="rId33"/>
    <p:sldId id="313" r:id="rId34"/>
    <p:sldId id="314" r:id="rId35"/>
    <p:sldId id="316" r:id="rId36"/>
    <p:sldId id="317" r:id="rId37"/>
    <p:sldId id="318" r:id="rId38"/>
    <p:sldId id="319" r:id="rId39"/>
    <p:sldId id="321" r:id="rId40"/>
    <p:sldId id="322" r:id="rId41"/>
    <p:sldId id="32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FFD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65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591B8-7365-4860-97FF-1AD08AB08382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BEEDF-AF8E-4268-9405-AF22B120C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76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80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FDAA-447C-81A6-139A-AE6EEC379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B781FE-5CD8-25C7-05A5-DD315E444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2CAD80-4640-A444-ED78-AD0788B81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98C219-7483-0213-8060-0B8EBFC46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953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F808E-AA39-0EE5-3F2E-5FB5D1DF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7083D7-42DE-E83D-7B0F-49656058D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BA5C0E-F57D-898C-5F45-978A711B8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B3CB0-BA78-FC00-03C6-3FD967445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52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8D8A4-E712-B52F-8246-FE3C7E6A8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06530E-7ACB-DA47-0DA2-D95B993D6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70B9FA-0C4D-DF0D-39A0-70EAE9471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28D3C1-E880-C287-1318-38FDFDA27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2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38664-1447-B68D-E0E9-23519DB94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8D5DE7-EEEF-A9BF-BF41-09235753E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A64F7E-9EE5-2FEB-FE66-DD0044CCC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6A2F01-EDBA-AD85-6D9E-6012EACF2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79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4A8A6-6882-5314-044A-C7131A97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8C3BB9-BF50-FE4A-DB2C-4C13955EF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0FD704-2232-1FFD-CEB8-F57CD2755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939012-46C2-9491-58AE-267A2671E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38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5CB6-5605-7C87-0006-C6F4BCFB2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AF4056-D4AC-26A8-4AC9-D2E484FA6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E38E03-A65E-6202-6FD4-B54B34543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D93E17-BC6D-F616-BCC8-BD25113EB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4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98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DC9A-A361-2929-CACC-C11E5CBB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6D8BA7-D428-1605-8B49-29C697130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7A409B-DDF3-D8ED-5A96-152FD0142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6E21BD-CE9B-9B19-D83A-85A3EB6D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39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75B34-37F8-4E0C-FAD5-0CDA47195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E6914C-9BAF-CE60-A4C8-017AB8A2F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DE3A84-439A-1364-EFB2-9D4660E62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8E6448-97FF-9D92-9F46-AC539609A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91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1134F-0FAB-E6CC-3F3C-2B000F49A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EF2EAD-4C06-501E-F279-57CE333C5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E18EE1-01D2-80C2-0DB7-D97751400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D5F6F-2DB6-6B5A-A525-53475CEB0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5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B8C59-89E6-A326-022D-DC0D9D9E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108FFC-5C8D-5175-62E5-E33B630EC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C0F790-FEB0-72DB-1027-D36043CBD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241A6F-39F8-F7A8-493A-EDB02DE2F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25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DB5BF-D26D-575E-A51C-0EC2F8E5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E57538-C01C-1834-9F87-526D59C35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E504B6-43C9-0C56-57EE-51E180058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F196B-7C6A-5C6D-1A7C-D0288E921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34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A34E-E93C-F73E-AA2B-1DC602EE9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10218B-31DC-429C-157F-C26D30ABC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88BFAF-D70E-8C01-6B50-83CFEADB5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8BCF6-0BBB-2A66-2C17-791C2ED25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80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C583-2449-CAC7-949C-FD2BF1E5F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D7AB44-FACD-6655-3ACD-3B86126FA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77732B-BBA5-C56D-EB76-DFCFA78E5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AE8D7-27FC-E9FD-3E83-89B373FEF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1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7394-3912-4959-8CA5-D15C55C7C9A6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3349-6CA8-49F0-AA27-7379B05F9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54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47394-3912-4959-8CA5-D15C55C7C9A6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3349-6CA8-49F0-AA27-7379B05F9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624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ABBC9B-7954-2F67-ABF2-97B5D16A5505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9" y="2402898"/>
            <a:ext cx="11018982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Moving Object Segmentation 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관련</a:t>
            </a:r>
            <a:endParaRPr lang="en-US" altLang="ko-KR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논문 리뷰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E75B8-8CB6-AF63-CD2D-56C47A91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4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rgbClr val="FFDD4D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Moving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Object Segmentation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8FA32-68EE-AC54-81D5-7E9E010024FF}"/>
              </a:ext>
            </a:extLst>
          </p:cNvPr>
          <p:cNvSpPr txBox="1"/>
          <p:nvPr/>
        </p:nvSpPr>
        <p:spPr>
          <a:xfrm>
            <a:off x="582467" y="1592567"/>
            <a:ext cx="45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무수한 점들 중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움직이는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’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점은 어떤 점들일까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/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움직임은 시간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DD4D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에 따른 공간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이동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blipFill>
                <a:blip r:embed="rId3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D3E1C9-0F48-D4EE-8505-D80A43A207B4}"/>
              </a:ext>
            </a:extLst>
          </p:cNvPr>
          <p:cNvSpPr txBox="1"/>
          <p:nvPr/>
        </p:nvSpPr>
        <p:spPr>
          <a:xfrm>
            <a:off x="582467" y="3370053"/>
            <a:ext cx="691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10Hz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(0.1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초에 한번 씩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LiDAR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센서로 수집 된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 Sequential Data</a:t>
            </a:r>
          </a:p>
        </p:txBody>
      </p:sp>
    </p:spTree>
    <p:extLst>
      <p:ext uri="{BB962C8B-B14F-4D97-AF65-F5344CB8AC3E}">
        <p14:creationId xmlns:p14="http://schemas.microsoft.com/office/powerpoint/2010/main" val="331975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rgbClr val="FFDD4D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Moving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Object Segmentation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8FA32-68EE-AC54-81D5-7E9E010024FF}"/>
              </a:ext>
            </a:extLst>
          </p:cNvPr>
          <p:cNvSpPr txBox="1"/>
          <p:nvPr/>
        </p:nvSpPr>
        <p:spPr>
          <a:xfrm>
            <a:off x="582467" y="1592567"/>
            <a:ext cx="45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무수한 점들 중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움직이는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’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점은 어떤 점들일까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/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움직임은 시간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DD4D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에 따른 공간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이동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blipFill>
                <a:blip r:embed="rId3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D3E1C9-0F48-D4EE-8505-D80A43A207B4}"/>
              </a:ext>
            </a:extLst>
          </p:cNvPr>
          <p:cNvSpPr txBox="1"/>
          <p:nvPr/>
        </p:nvSpPr>
        <p:spPr>
          <a:xfrm>
            <a:off x="582467" y="3370053"/>
            <a:ext cx="691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10Hz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(0.1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초에 한번 씩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LiDAR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센서로 수집 된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 Sequential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458064-88FB-FF1A-6241-08EC22ABCC6E}"/>
                  </a:ext>
                </a:extLst>
              </p:cNvPr>
              <p:cNvSpPr txBox="1"/>
              <p:nvPr/>
            </p:nvSpPr>
            <p:spPr>
              <a:xfrm>
                <a:off x="3089595" y="4566341"/>
                <a:ext cx="5105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𝑡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(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𝑡𝑖𝑚𝑒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)×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𝑛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(#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𝑝𝑜𝑖𝑛𝑡𝑠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)×5(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Variable Light" panose="02000003000000020004" pitchFamily="2" charset="-127"/>
                        </a:rPr>
                        <m:t>𝑋𝑌𝑍𝑟𝑒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Variable Light" panose="020000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458064-88FB-FF1A-6241-08EC22ABC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595" y="4566341"/>
                <a:ext cx="5105269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0DBC40-A3E5-7099-FC74-713B30C788D9}"/>
              </a:ext>
            </a:extLst>
          </p:cNvPr>
          <p:cNvSpPr txBox="1"/>
          <p:nvPr/>
        </p:nvSpPr>
        <p:spPr>
          <a:xfrm>
            <a:off x="8930387" y="4627896"/>
            <a:ext cx="2671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데이터명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Semantic KITTI</a:t>
            </a:r>
          </a:p>
        </p:txBody>
      </p:sp>
    </p:spTree>
    <p:extLst>
      <p:ext uri="{BB962C8B-B14F-4D97-AF65-F5344CB8AC3E}">
        <p14:creationId xmlns:p14="http://schemas.microsoft.com/office/powerpoint/2010/main" val="1537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논문이 하고자 하는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1412320" y="5215022"/>
            <a:ext cx="935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정적인 물체는 검은색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동적인 물체는 빨간색으로 색칠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(Segmentation)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해주는 딥러닝 모델 설계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494012-45FA-31E6-8BC1-9F6DF975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307885"/>
            <a:ext cx="11014486" cy="340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7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입력 변환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for CNN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19015D-561C-85F2-1E32-4201D84E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437370"/>
            <a:ext cx="5182323" cy="30674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C900D5-7E95-52E4-6B3B-E273DB55A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5130236"/>
            <a:ext cx="10593278" cy="914528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DE9696E-F82F-5C57-011A-37A2BBCAFC9D}"/>
              </a:ext>
            </a:extLst>
          </p:cNvPr>
          <p:cNvSpPr/>
          <p:nvPr/>
        </p:nvSpPr>
        <p:spPr>
          <a:xfrm>
            <a:off x="2910980" y="4645896"/>
            <a:ext cx="465589" cy="36779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A3DE1A-1069-4CE3-6C00-6887D461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420734"/>
            <a:ext cx="5245917" cy="30758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45CCEE-021D-9D88-AC5C-E8BAE93FFEC2}"/>
              </a:ext>
            </a:extLst>
          </p:cNvPr>
          <p:cNvSpPr/>
          <p:nvPr/>
        </p:nvSpPr>
        <p:spPr>
          <a:xfrm>
            <a:off x="7150306" y="1598102"/>
            <a:ext cx="919250" cy="293577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1B75B2-008B-C080-9DEF-B667CDEB510B}"/>
              </a:ext>
            </a:extLst>
          </p:cNvPr>
          <p:cNvSpPr/>
          <p:nvPr/>
        </p:nvSpPr>
        <p:spPr>
          <a:xfrm>
            <a:off x="9227978" y="4211271"/>
            <a:ext cx="2113937" cy="293577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322EA2-4497-9C9B-4BC9-3670C00F3EAF}"/>
              </a:ext>
            </a:extLst>
          </p:cNvPr>
          <p:cNvSpPr txBox="1"/>
          <p:nvPr/>
        </p:nvSpPr>
        <p:spPr>
          <a:xfrm>
            <a:off x="7464590" y="4571442"/>
            <a:ext cx="387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픽셀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(u, v)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에 거리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(r)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과 반사율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(e)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를 함께 저장</a:t>
            </a:r>
            <a:endParaRPr lang="en-US" altLang="ko-KR" sz="1600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58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205C79-3263-1B47-9A39-88E9F91E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303730"/>
            <a:ext cx="11027064" cy="4752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391A6-BC65-DE4D-4087-DDCF78404C8F}"/>
              </a:ext>
            </a:extLst>
          </p:cNvPr>
          <p:cNvSpPr txBox="1"/>
          <p:nvPr/>
        </p:nvSpPr>
        <p:spPr>
          <a:xfrm>
            <a:off x="4727504" y="5926692"/>
            <a:ext cx="20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이어 붙임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concat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BA395-9663-8E45-27A6-FA2A40FBB306}"/>
              </a:ext>
            </a:extLst>
          </p:cNvPr>
          <p:cNvSpPr txBox="1"/>
          <p:nvPr/>
        </p:nvSpPr>
        <p:spPr>
          <a:xfrm>
            <a:off x="3571221" y="5184938"/>
            <a:ext cx="110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정보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C3720-6D5E-204F-A0F3-5B4DC626F3A3}"/>
                  </a:ext>
                </a:extLst>
              </p:cNvPr>
              <p:cNvSpPr txBox="1"/>
              <p:nvPr/>
            </p:nvSpPr>
            <p:spPr>
              <a:xfrm>
                <a:off x="581551" y="606746"/>
                <a:ext cx="5175548" cy="589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</m:ctrlPr>
                      </m:sSubSupPr>
                      <m:e>
                        <m: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𝑻</m:t>
                        </m:r>
                      </m:e>
                      <m:sub>
                        <m: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𝒏𝒐𝒘</m:t>
                        </m:r>
                      </m:sub>
                      <m:sup>
                        <m: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𝒃𝒂𝒔𝒆</m:t>
                        </m:r>
                      </m:sup>
                    </m:sSubSup>
                    <m:r>
                      <a:rPr lang="en-US" altLang="ko-KR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:</m:t>
                    </m:r>
                    <m:r>
                      <a:rPr lang="ko-KR" alt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현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재의 점들을 과거 기준 시각의 관점에서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봤을때로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변환</a:t>
                </a:r>
                <a:endParaRPr lang="en-US" altLang="ko-KR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Π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 : 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이전 슬라이드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3D -&gt; </a:t>
                </a:r>
                <a:r>
                  <a:rPr lang="en-US" altLang="ko-KR" sz="1600" dirty="0" err="1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2D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변환</a:t>
                </a:r>
                <a:endParaRPr lang="en-US" altLang="ko-KR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C3720-6D5E-204F-A0F3-5B4DC626F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51" y="606746"/>
                <a:ext cx="5175548" cy="589200"/>
              </a:xfrm>
              <a:prstGeom prst="rect">
                <a:avLst/>
              </a:prstGeom>
              <a:blipFill>
                <a:blip r:embed="rId4"/>
                <a:stretch>
                  <a:fillRect t="-1042" r="-236" b="-13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5A6C30-0872-110D-D682-F44C0D49FCC6}"/>
                  </a:ext>
                </a:extLst>
              </p:cNvPr>
              <p:cNvSpPr txBox="1"/>
              <p:nvPr/>
            </p:nvSpPr>
            <p:spPr>
              <a:xfrm>
                <a:off x="5842617" y="842684"/>
                <a:ext cx="4849152" cy="3429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l-GR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ko-KR" sz="1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  <m:t>r</m:t>
                        </m:r>
                      </m:e>
                    </m:d>
                    <m:r>
                      <a:rPr lang="en-US" altLang="ko-KR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</m:ctrlPr>
                      </m:sSubSupPr>
                      <m:e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  <m:t>𝑛𝑜𝑤</m:t>
                        </m:r>
                      </m:sub>
                      <m:sup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  <m:t>𝑏𝑎𝑠𝑒</m:t>
                        </m:r>
                      </m:sup>
                    </m:sSubSup>
                    <m:r>
                      <a:rPr lang="en-US" altLang="ko-KR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 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두 이미지를 빼고 절댓값 취하고 크기 정규화</a:t>
                </a:r>
                <a:endParaRPr lang="en-US" altLang="ko-KR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5A6C30-0872-110D-D682-F44C0D49F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17" y="842684"/>
                <a:ext cx="4849152" cy="342979"/>
              </a:xfrm>
              <a:prstGeom prst="rect">
                <a:avLst/>
              </a:prstGeom>
              <a:blipFill>
                <a:blip r:embed="rId5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5C25C97-76B7-87E8-477F-799C469A95D7}"/>
              </a:ext>
            </a:extLst>
          </p:cNvPr>
          <p:cNvSpPr txBox="1"/>
          <p:nvPr/>
        </p:nvSpPr>
        <p:spPr>
          <a:xfrm>
            <a:off x="422554" y="5681506"/>
            <a:ext cx="23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시간별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LiDAR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30FE92-8691-A8C0-4636-F52D56998A65}"/>
              </a:ext>
            </a:extLst>
          </p:cNvPr>
          <p:cNvSpPr txBox="1"/>
          <p:nvPr/>
        </p:nvSpPr>
        <p:spPr>
          <a:xfrm>
            <a:off x="7911126" y="1425334"/>
            <a:ext cx="328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핵심 아이디어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(Residual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9A23B0-A76D-5A30-0425-30CD473AED34}"/>
              </a:ext>
            </a:extLst>
          </p:cNvPr>
          <p:cNvSpPr txBox="1"/>
          <p:nvPr/>
        </p:nvSpPr>
        <p:spPr>
          <a:xfrm>
            <a:off x="9467561" y="5887989"/>
            <a:ext cx="21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출력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흑적색 이미지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2DE5158-A06C-FEB4-4E3E-6B372091F52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041009" y="1195946"/>
            <a:ext cx="128316" cy="1039720"/>
          </a:xfrm>
          <a:prstGeom prst="straightConnector1">
            <a:avLst/>
          </a:prstGeom>
          <a:ln w="57150">
            <a:solidFill>
              <a:srgbClr val="FFD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28FCFC8-BE03-7F1D-BC48-1712A894296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293453" y="1185663"/>
            <a:ext cx="2973740" cy="1175838"/>
          </a:xfrm>
          <a:prstGeom prst="straightConnector1">
            <a:avLst/>
          </a:prstGeom>
          <a:ln w="57150">
            <a:solidFill>
              <a:srgbClr val="FFD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03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성능 평가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074" name="Picture 2" descr="쿨레몬.. 미쳤습니까? 사용후기 - 디케이팩토리">
            <a:extLst>
              <a:ext uri="{FF2B5EF4-FFF2-40B4-BE49-F238E27FC236}">
                <a16:creationId xmlns:a16="http://schemas.microsoft.com/office/drawing/2014/main" id="{ED4A77F3-CFF1-0912-6111-203AFAD6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8" y="1488899"/>
            <a:ext cx="2926323" cy="292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82E330-F9F4-07D3-E795-C0711AC1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822" y="1488899"/>
            <a:ext cx="5811668" cy="46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3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성능 평가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82E330-F9F4-07D3-E795-C0711AC1B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822" y="1488899"/>
            <a:ext cx="5811668" cy="4639428"/>
          </a:xfrm>
          <a:prstGeom prst="rect">
            <a:avLst/>
          </a:prstGeom>
        </p:spPr>
      </p:pic>
      <p:pic>
        <p:nvPicPr>
          <p:cNvPr id="3076" name="Picture 4" descr="머신러닝에서의 IoU(Intersection over Union)란?">
            <a:extLst>
              <a:ext uri="{FF2B5EF4-FFF2-40B4-BE49-F238E27FC236}">
                <a16:creationId xmlns:a16="http://schemas.microsoft.com/office/drawing/2014/main" id="{BD4D7C7F-D782-1B9E-C173-2B2E7B6F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7" y="1488899"/>
            <a:ext cx="3293776" cy="184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02CE97B-9D1C-5BB6-27D7-BE746122805D}"/>
              </a:ext>
            </a:extLst>
          </p:cNvPr>
          <p:cNvGraphicFramePr>
            <a:graphicFrameLocks noGrp="1"/>
          </p:cNvGraphicFramePr>
          <p:nvPr/>
        </p:nvGraphicFramePr>
        <p:xfrm>
          <a:off x="582467" y="3839855"/>
          <a:ext cx="3914031" cy="111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677">
                  <a:extLst>
                    <a:ext uri="{9D8B030D-6E8A-4147-A177-3AD203B41FA5}">
                      <a16:colId xmlns:a16="http://schemas.microsoft.com/office/drawing/2014/main" val="2047073055"/>
                    </a:ext>
                  </a:extLst>
                </a:gridCol>
                <a:gridCol w="1304677">
                  <a:extLst>
                    <a:ext uri="{9D8B030D-6E8A-4147-A177-3AD203B41FA5}">
                      <a16:colId xmlns:a16="http://schemas.microsoft.com/office/drawing/2014/main" val="575691015"/>
                    </a:ext>
                  </a:extLst>
                </a:gridCol>
                <a:gridCol w="1304677">
                  <a:extLst>
                    <a:ext uri="{9D8B030D-6E8A-4147-A177-3AD203B41FA5}">
                      <a16:colId xmlns:a16="http://schemas.microsoft.com/office/drawing/2014/main" val="1645310793"/>
                    </a:ext>
                  </a:extLst>
                </a:gridCol>
              </a:tblGrid>
              <a:tr h="384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</a:t>
                      </a:r>
                      <a:r>
                        <a:rPr lang="en-US" altLang="ko-KR" dirty="0"/>
                        <a:t>\</a:t>
                      </a:r>
                      <a:r>
                        <a:rPr lang="ko-KR" altLang="en-US" dirty="0"/>
                        <a:t>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Move(P)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Static(N)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57112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Move(P)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944592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Static(N)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3919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D210E-3927-5E05-D6CA-706A1C2AE220}"/>
                  </a:ext>
                </a:extLst>
              </p:cNvPr>
              <p:cNvSpPr txBox="1"/>
              <p:nvPr/>
            </p:nvSpPr>
            <p:spPr>
              <a:xfrm>
                <a:off x="582467" y="5217105"/>
                <a:ext cx="2399251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D210E-3927-5E05-D6CA-706A1C2A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7" y="5217105"/>
                <a:ext cx="2399251" cy="615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4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SalsaNext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???    N=8???    +Semantics???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82E330-F9F4-07D3-E795-C0711AC1B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261" y="1488899"/>
            <a:ext cx="5811668" cy="463942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2D2F26-3895-7386-C6C6-20617BC0F813}"/>
              </a:ext>
            </a:extLst>
          </p:cNvPr>
          <p:cNvSpPr/>
          <p:nvPr/>
        </p:nvSpPr>
        <p:spPr>
          <a:xfrm>
            <a:off x="3207482" y="2776755"/>
            <a:ext cx="919250" cy="536895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1A708A-EE97-6E9A-8DA8-F6445BF47A64}"/>
              </a:ext>
            </a:extLst>
          </p:cNvPr>
          <p:cNvSpPr/>
          <p:nvPr/>
        </p:nvSpPr>
        <p:spPr>
          <a:xfrm>
            <a:off x="5520048" y="5454226"/>
            <a:ext cx="612305" cy="536895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954756-DD0B-617A-D699-D8259C6CEB37}"/>
              </a:ext>
            </a:extLst>
          </p:cNvPr>
          <p:cNvSpPr/>
          <p:nvPr/>
        </p:nvSpPr>
        <p:spPr>
          <a:xfrm>
            <a:off x="6132353" y="5738070"/>
            <a:ext cx="1228987" cy="253051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7557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Base Model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선정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DBC41D6-A745-2DE0-8946-0DA8416532C3}"/>
              </a:ext>
            </a:extLst>
          </p:cNvPr>
          <p:cNvGrpSpPr/>
          <p:nvPr/>
        </p:nvGrpSpPr>
        <p:grpSpPr>
          <a:xfrm>
            <a:off x="582468" y="1350481"/>
            <a:ext cx="3930938" cy="3138050"/>
            <a:chOff x="5793822" y="1488899"/>
            <a:chExt cx="5811668" cy="46394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2E330-F9F4-07D3-E795-C0711AC1B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3822" y="1488899"/>
              <a:ext cx="5811668" cy="463942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12D2F26-3895-7386-C6C6-20617BC0F813}"/>
                </a:ext>
              </a:extLst>
            </p:cNvPr>
            <p:cNvSpPr/>
            <p:nvPr/>
          </p:nvSpPr>
          <p:spPr>
            <a:xfrm>
              <a:off x="5980043" y="2776755"/>
              <a:ext cx="919250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1A708A-EE97-6E9A-8DA8-F6445BF47A64}"/>
                </a:ext>
              </a:extLst>
            </p:cNvPr>
            <p:cNvSpPr/>
            <p:nvPr/>
          </p:nvSpPr>
          <p:spPr>
            <a:xfrm>
              <a:off x="8292609" y="5454226"/>
              <a:ext cx="612305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8954756-DD0B-617A-D699-D8259C6CEB37}"/>
                </a:ext>
              </a:extLst>
            </p:cNvPr>
            <p:cNvSpPr/>
            <p:nvPr/>
          </p:nvSpPr>
          <p:spPr>
            <a:xfrm>
              <a:off x="8904914" y="5738070"/>
              <a:ext cx="1228987" cy="253051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837B2AD-EC7B-5875-ECEA-AE67671D0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49" y="1350481"/>
            <a:ext cx="5136592" cy="12284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B71A943-9A74-5D0F-4B4D-A0ABB8D9AB48}"/>
              </a:ext>
            </a:extLst>
          </p:cNvPr>
          <p:cNvSpPr/>
          <p:nvPr/>
        </p:nvSpPr>
        <p:spPr>
          <a:xfrm>
            <a:off x="9161981" y="1449733"/>
            <a:ext cx="829307" cy="1033408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37D96D-231B-E426-4575-63B625B4C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449" y="2858089"/>
            <a:ext cx="5136592" cy="30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45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N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값 선정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86E965-FDD8-AAE5-9883-D1B316DF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94" y="1369702"/>
            <a:ext cx="2518958" cy="204286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2D1EB8E-AE00-EE98-38CF-55724EDC04D9}"/>
              </a:ext>
            </a:extLst>
          </p:cNvPr>
          <p:cNvGrpSpPr/>
          <p:nvPr/>
        </p:nvGrpSpPr>
        <p:grpSpPr>
          <a:xfrm>
            <a:off x="582468" y="1350481"/>
            <a:ext cx="3930938" cy="3138050"/>
            <a:chOff x="5793822" y="1488899"/>
            <a:chExt cx="5811668" cy="463942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E3F89C-ECB7-39EB-7558-04821608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3822" y="1488899"/>
              <a:ext cx="5811668" cy="46394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FC8D9F4-B8BD-23EB-DFDD-D8FB521BCF91}"/>
                </a:ext>
              </a:extLst>
            </p:cNvPr>
            <p:cNvSpPr/>
            <p:nvPr/>
          </p:nvSpPr>
          <p:spPr>
            <a:xfrm>
              <a:off x="5980043" y="2776755"/>
              <a:ext cx="919250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77E3DFE-7139-3013-4507-52DCCE78CF42}"/>
                </a:ext>
              </a:extLst>
            </p:cNvPr>
            <p:cNvSpPr/>
            <p:nvPr/>
          </p:nvSpPr>
          <p:spPr>
            <a:xfrm>
              <a:off x="8292609" y="5454226"/>
              <a:ext cx="612305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28238A8-2136-B829-4640-4098D3C6EA18}"/>
                </a:ext>
              </a:extLst>
            </p:cNvPr>
            <p:cNvSpPr/>
            <p:nvPr/>
          </p:nvSpPr>
          <p:spPr>
            <a:xfrm>
              <a:off x="8904914" y="5738070"/>
              <a:ext cx="1228987" cy="253051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7342D9F-3835-D8A8-0E85-7D9CF16E4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94" y="3301687"/>
            <a:ext cx="6540611" cy="266735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FBEB9FA-6E8F-1B8B-FF00-08CA98472B02}"/>
              </a:ext>
            </a:extLst>
          </p:cNvPr>
          <p:cNvCxnSpPr/>
          <p:nvPr/>
        </p:nvCxnSpPr>
        <p:spPr>
          <a:xfrm flipH="1">
            <a:off x="7403285" y="2212263"/>
            <a:ext cx="1124124" cy="1300293"/>
          </a:xfrm>
          <a:prstGeom prst="straightConnector1">
            <a:avLst/>
          </a:prstGeom>
          <a:ln w="57150">
            <a:solidFill>
              <a:srgbClr val="FF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3D4780-0F4C-BBD0-E28D-854B4D521BB8}"/>
              </a:ext>
            </a:extLst>
          </p:cNvPr>
          <p:cNvSpPr txBox="1"/>
          <p:nvPr/>
        </p:nvSpPr>
        <p:spPr>
          <a:xfrm>
            <a:off x="7294228" y="1770020"/>
            <a:ext cx="437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N: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이어 붙일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Residual Image(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뺀 이미지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개수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50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논문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Moving Object Segmentation in 3D LiDAR Data: A Learning-Based Approach Exploiting Sequential Data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88DECA-3BE8-0341-CBBC-C65582227833}"/>
              </a:ext>
            </a:extLst>
          </p:cNvPr>
          <p:cNvSpPr txBox="1"/>
          <p:nvPr/>
        </p:nvSpPr>
        <p:spPr>
          <a:xfrm>
            <a:off x="586508" y="22193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Receding Moving Object Segmentation in 3D LiDAR Data Using Sparse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4D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Convolutions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02845-C0AE-2F10-9CB3-E1FE891A1AFF}"/>
              </a:ext>
            </a:extLst>
          </p:cNvPr>
          <p:cNvSpPr txBox="1"/>
          <p:nvPr/>
        </p:nvSpPr>
        <p:spPr>
          <a:xfrm>
            <a:off x="586508" y="30067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Building Volumetric Beliefs for Dynamic Environments Exploiting Map-Based Moving Object Segmentation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884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N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값과 자율주행의 활용 가능성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교통사고와 직결된 문제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A0BC5F-0D20-D0D8-97AE-BBF23526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398989"/>
            <a:ext cx="7335274" cy="4143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3C0AD-DAFD-B21A-6459-44C599E16605}"/>
              </a:ext>
            </a:extLst>
          </p:cNvPr>
          <p:cNvSpPr txBox="1"/>
          <p:nvPr/>
        </p:nvSpPr>
        <p:spPr>
          <a:xfrm>
            <a:off x="8208629" y="1308625"/>
            <a:ext cx="33968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Residual : 8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장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== 9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장 이미지 사용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LiDAR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센서가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10Hz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이므로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요구사항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]</a:t>
            </a:r>
          </a:p>
          <a:p>
            <a:pPr algn="just"/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실시간 추론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0.1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초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제안된 모델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]</a:t>
            </a:r>
          </a:p>
          <a:p>
            <a:pPr algn="just"/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실시간 추론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51ms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en-US" altLang="ko-KR" dirty="0">
                <a:solidFill>
                  <a:srgbClr val="FF4747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0.051</a:t>
            </a:r>
            <a:r>
              <a:rPr lang="ko-KR" altLang="en-US" dirty="0">
                <a:solidFill>
                  <a:srgbClr val="FF4747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초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6E2BD-93BE-B8A2-C77F-F3B8C7D91A3E}"/>
              </a:ext>
            </a:extLst>
          </p:cNvPr>
          <p:cNvSpPr txBox="1"/>
          <p:nvPr/>
        </p:nvSpPr>
        <p:spPr>
          <a:xfrm>
            <a:off x="8208629" y="4462364"/>
            <a:ext cx="3396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[Related Work]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Offline Inference (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실시간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x)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Resource Intensive</a:t>
            </a:r>
          </a:p>
          <a:p>
            <a:pPr algn="just"/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    (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차에 들어갈 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GPU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치곤 너무 비쌈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180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+Semantics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3C0AD-DAFD-B21A-6459-44C599E16605}"/>
              </a:ext>
            </a:extLst>
          </p:cNvPr>
          <p:cNvSpPr txBox="1"/>
          <p:nvPr/>
        </p:nvSpPr>
        <p:spPr>
          <a:xfrm>
            <a:off x="5100506" y="1308625"/>
            <a:ext cx="6504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SalsaNext</a:t>
            </a:r>
            <a:r>
              <a:rPr lang="ko-KR" altLang="en-US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의 </a:t>
            </a:r>
            <a:r>
              <a:rPr lang="en-US" altLang="ko-KR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Output</a:t>
            </a:r>
            <a:r>
              <a:rPr lang="ko-KR" altLang="en-US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인 </a:t>
            </a:r>
            <a:r>
              <a:rPr lang="en-US" altLang="ko-KR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Semantic </a:t>
            </a:r>
            <a:r>
              <a:rPr lang="ko-KR" altLang="en-US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정보를 함께 학습</a:t>
            </a:r>
            <a:endParaRPr lang="en-US" altLang="ko-KR" b="1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Semantic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정보를 활용한 학습이란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?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단순히 </a:t>
            </a:r>
            <a:r>
              <a:rPr lang="ko-KR" altLang="en-US" u="sng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점이 움직이냐 </a:t>
            </a:r>
            <a:r>
              <a:rPr lang="ko-KR" altLang="en-US" u="sng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아니냐</a:t>
            </a:r>
            <a:r>
              <a:rPr lang="ko-KR" altLang="en-US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만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고려하는 것이 아닌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</a:t>
            </a: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나무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자동차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사람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자전거 등 그 </a:t>
            </a:r>
            <a:r>
              <a:rPr lang="ko-KR" altLang="en-US" u="sng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대상이 무엇인지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함께 학습하는 것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0D208F-B177-6DD2-9BA5-78E4F0DBEDC2}"/>
              </a:ext>
            </a:extLst>
          </p:cNvPr>
          <p:cNvGrpSpPr/>
          <p:nvPr/>
        </p:nvGrpSpPr>
        <p:grpSpPr>
          <a:xfrm>
            <a:off x="582468" y="1350481"/>
            <a:ext cx="3930938" cy="3138050"/>
            <a:chOff x="5793822" y="1488899"/>
            <a:chExt cx="5811668" cy="46394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2D4BAD6-BBB6-D807-72B7-F4BA0F65F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3822" y="1488899"/>
              <a:ext cx="5811668" cy="463942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3ADC87-AC52-809E-BDED-48FA91A81EBB}"/>
                </a:ext>
              </a:extLst>
            </p:cNvPr>
            <p:cNvSpPr/>
            <p:nvPr/>
          </p:nvSpPr>
          <p:spPr>
            <a:xfrm>
              <a:off x="5980043" y="2776755"/>
              <a:ext cx="919250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CA8261A-B5A7-1453-A17B-E75DBDCF2686}"/>
                </a:ext>
              </a:extLst>
            </p:cNvPr>
            <p:cNvSpPr/>
            <p:nvPr/>
          </p:nvSpPr>
          <p:spPr>
            <a:xfrm>
              <a:off x="8292609" y="5454226"/>
              <a:ext cx="612305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BEF9E1-77E5-5B47-AFFA-703CF1B20971}"/>
                </a:ext>
              </a:extLst>
            </p:cNvPr>
            <p:cNvSpPr/>
            <p:nvPr/>
          </p:nvSpPr>
          <p:spPr>
            <a:xfrm>
              <a:off x="8904914" y="5738070"/>
              <a:ext cx="1228987" cy="253051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FA79C3-9CB0-7913-5C3E-B981C58A8B51}"/>
                  </a:ext>
                </a:extLst>
              </p:cNvPr>
              <p:cNvSpPr txBox="1"/>
              <p:nvPr/>
            </p:nvSpPr>
            <p:spPr>
              <a:xfrm>
                <a:off x="5100506" y="4032578"/>
                <a:ext cx="650498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WHY?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불필요한 </a:t>
                </a:r>
                <a:r>
                  <a:rPr lang="ko-KR" altLang="en-US" dirty="0" err="1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오탐지를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 줄여야 함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.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+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움직이는 사람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움직이는 자동차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움직이는 자전거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−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흔들리는 나무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차도가 아닌 곳에서 열리는 문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,</a:t>
                </a:r>
              </a:p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       노이즈로 인한 건물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벽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도로의 움직임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FA79C3-9CB0-7913-5C3E-B981C58A8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506" y="4032578"/>
                <a:ext cx="6504985" cy="2031325"/>
              </a:xfrm>
              <a:prstGeom prst="rect">
                <a:avLst/>
              </a:prstGeom>
              <a:blipFill>
                <a:blip r:embed="rId4"/>
                <a:stretch>
                  <a:fillRect l="-843" t="-1802" b="-39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036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출력 결과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57D691-9897-CAD8-C884-CCAFA9E9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437370"/>
            <a:ext cx="10959892" cy="31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87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출력 결과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1A8406-6348-DF84-C08D-54C3CAF5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87" y="1296047"/>
            <a:ext cx="7862024" cy="49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38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활용 분야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E948C-ABF8-181D-BF4A-3CD1995A8146}"/>
              </a:ext>
            </a:extLst>
          </p:cNvPr>
          <p:cNvSpPr txBox="1"/>
          <p:nvPr/>
        </p:nvSpPr>
        <p:spPr>
          <a:xfrm>
            <a:off x="2506889" y="5496210"/>
            <a:ext cx="717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실제 자율주행 목적 활용 가능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45ECB8A-126A-6082-EE0A-489F9007B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t="-849" r="1457" b="3360"/>
          <a:stretch/>
        </p:blipFill>
        <p:spPr bwMode="auto">
          <a:xfrm>
            <a:off x="2249648" y="1667539"/>
            <a:ext cx="7692704" cy="33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D98F64C4-A98F-071C-3055-820A625689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96850"/>
            <a:ext cx="12192000" cy="646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583FC-993A-668E-437E-A2B74015B214}"/>
              </a:ext>
            </a:extLst>
          </p:cNvPr>
          <p:cNvSpPr txBox="1"/>
          <p:nvPr/>
        </p:nvSpPr>
        <p:spPr>
          <a:xfrm>
            <a:off x="738908" y="8820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실제로 돌려본 결과</a:t>
            </a:r>
          </a:p>
        </p:txBody>
      </p:sp>
    </p:spTree>
    <p:extLst>
      <p:ext uri="{BB962C8B-B14F-4D97-AF65-F5344CB8AC3E}">
        <p14:creationId xmlns:p14="http://schemas.microsoft.com/office/powerpoint/2010/main" val="187366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활용 분야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E948C-ABF8-181D-BF4A-3CD1995A8146}"/>
              </a:ext>
            </a:extLst>
          </p:cNvPr>
          <p:cNvSpPr txBox="1"/>
          <p:nvPr/>
        </p:nvSpPr>
        <p:spPr>
          <a:xfrm>
            <a:off x="2506889" y="5496210"/>
            <a:ext cx="717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실제 자율주행 목적 활용 가능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45ECB8A-126A-6082-EE0A-489F9007B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t="-849" r="1457" b="3360"/>
          <a:stretch/>
        </p:blipFill>
        <p:spPr bwMode="auto">
          <a:xfrm>
            <a:off x="2249648" y="1667539"/>
            <a:ext cx="7692704" cy="33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583FC-993A-668E-437E-A2B74015B214}"/>
              </a:ext>
            </a:extLst>
          </p:cNvPr>
          <p:cNvSpPr txBox="1"/>
          <p:nvPr/>
        </p:nvSpPr>
        <p:spPr>
          <a:xfrm>
            <a:off x="738908" y="8820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실제로 돌려본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1EDD6-419A-D988-482A-915C46BC7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5" y="565332"/>
            <a:ext cx="10976795" cy="56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02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0AE4B-A8AF-1C6D-EE05-98A69957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A63C05-F381-8E93-5F61-16D99C8D90D1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0E821-7ECA-B742-37D1-DB2CC4E9D636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ED57E-64DA-9BB3-7BEC-587E673F7C7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활용 분야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8FC274-D728-D1C4-8F6F-67922B170F9D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EC9BF8-6ADE-C657-D0AF-2745057E0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DC14E-BD17-72E4-4B37-8F74DF30F49D}"/>
              </a:ext>
            </a:extLst>
          </p:cNvPr>
          <p:cNvSpPr txBox="1"/>
          <p:nvPr/>
        </p:nvSpPr>
        <p:spPr>
          <a:xfrm>
            <a:off x="2506889" y="5496210"/>
            <a:ext cx="717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실제 자율주행 목적 활용 가능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2C05F7D-02C9-328C-B310-5B7D146A2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t="-849" r="1457" b="3360"/>
          <a:stretch/>
        </p:blipFill>
        <p:spPr bwMode="auto">
          <a:xfrm>
            <a:off x="2249648" y="1667539"/>
            <a:ext cx="7692704" cy="33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AE767A-5DA9-EB39-6CC6-C49CBA10742C}"/>
              </a:ext>
            </a:extLst>
          </p:cNvPr>
          <p:cNvSpPr txBox="1"/>
          <p:nvPr/>
        </p:nvSpPr>
        <p:spPr>
          <a:xfrm>
            <a:off x="738908" y="8820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실제로 돌려본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46C75-BBB0-C634-23F9-269FCFF6A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5" y="565332"/>
            <a:ext cx="10976795" cy="56811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1E8CE4-93BC-A3D8-BFDF-FC614EBEDB77}"/>
              </a:ext>
            </a:extLst>
          </p:cNvPr>
          <p:cNvSpPr txBox="1"/>
          <p:nvPr/>
        </p:nvSpPr>
        <p:spPr>
          <a:xfrm>
            <a:off x="5334000" y="1669828"/>
            <a:ext cx="245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제주 학회</a:t>
            </a:r>
          </a:p>
        </p:txBody>
      </p:sp>
    </p:spTree>
    <p:extLst>
      <p:ext uri="{BB962C8B-B14F-4D97-AF65-F5344CB8AC3E}">
        <p14:creationId xmlns:p14="http://schemas.microsoft.com/office/powerpoint/2010/main" val="22954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0D6A7-7D34-4030-A47E-C6C5A8D84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CA96F3-1AB8-E7DC-231F-000BF6F80434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03C82-3512-7947-8A2D-6A8AAEB2086C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E1F177-F7EF-83C6-AF4A-C76EB886CD41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1194B2-4E5C-A47A-9E84-17EE76E04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7B2726-7A78-87B9-E40B-AA7A41D59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6" y="1276504"/>
            <a:ext cx="6449182" cy="3337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25D9DF-2A19-D9E4-1622-0941BA12FC21}"/>
              </a:ext>
            </a:extLst>
          </p:cNvPr>
          <p:cNvSpPr txBox="1"/>
          <p:nvPr/>
        </p:nvSpPr>
        <p:spPr>
          <a:xfrm>
            <a:off x="586508" y="592967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제주 학회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8592585-3830-9B26-279E-893422B6E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252" y="1054632"/>
            <a:ext cx="7241053" cy="452140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42621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활용 분야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E948C-ABF8-181D-BF4A-3CD1995A8146}"/>
              </a:ext>
            </a:extLst>
          </p:cNvPr>
          <p:cNvSpPr txBox="1"/>
          <p:nvPr/>
        </p:nvSpPr>
        <p:spPr>
          <a:xfrm>
            <a:off x="2506889" y="5345347"/>
            <a:ext cx="717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SLAM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으로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3D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만드는 과정에서 생기는 고스트 현상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(Ghosting)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제거 가능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EF2B8-E520-0FEB-65CD-633DF257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797269"/>
            <a:ext cx="11018982" cy="32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9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81"/>
    </mc:Choice>
    <mc:Fallback xmlns="">
      <p:transition spd="slow" advTm="7338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85976-D797-C20D-7FEE-3EA6F648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4B5DA52-CAFE-C657-8D22-BC9E31120E5F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E53D6-EC34-69B2-571C-4C25650DFBCB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C8A2C-3689-5DEF-64AD-97D7ECB61214}"/>
              </a:ext>
            </a:extLst>
          </p:cNvPr>
          <p:cNvSpPr txBox="1"/>
          <p:nvPr/>
        </p:nvSpPr>
        <p:spPr>
          <a:xfrm>
            <a:off x="586509" y="2402898"/>
            <a:ext cx="11018982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Receding Moving Object Segmentation</a:t>
            </a:r>
          </a:p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 3D LiDAR Data Using Sparse </a:t>
            </a:r>
            <a:r>
              <a:rPr lang="en-US" altLang="ko-KR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4D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Convolutions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6A931-80A3-EE1E-0C6F-FCFCF8A15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505C3-5E50-B0B1-2B3C-9E2D46D8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5016A6-60B0-9832-A69A-4059D7564D51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0CA79-2445-4DD9-09F4-B9FC11145616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BD4CDF-A461-B38B-E890-49FC24338B2A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논문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64872-0F71-DDC9-A835-64A8134A1126}"/>
              </a:ext>
            </a:extLst>
          </p:cNvPr>
          <p:cNvSpPr txBox="1"/>
          <p:nvPr/>
        </p:nvSpPr>
        <p:spPr>
          <a:xfrm>
            <a:off x="586508" y="14319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Moving Object Segmentation in 3D LiDAR Data: A Learning-Based Approach Exploiting Sequential Data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1513CD-46A9-2DD6-BB1D-AB05DC7FEA42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1C15938-628F-8ED5-5598-B2EDE5368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BEE735-8AF2-601D-04D1-C0EE8EF789C6}"/>
              </a:ext>
            </a:extLst>
          </p:cNvPr>
          <p:cNvSpPr txBox="1"/>
          <p:nvPr/>
        </p:nvSpPr>
        <p:spPr>
          <a:xfrm>
            <a:off x="586508" y="22193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Receding Moving Object Segmentation in 3D LiDAR Data Using Sparse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4D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Convolutions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4D424-E060-531A-5A6B-C84615E9887A}"/>
              </a:ext>
            </a:extLst>
          </p:cNvPr>
          <p:cNvSpPr txBox="1"/>
          <p:nvPr/>
        </p:nvSpPr>
        <p:spPr>
          <a:xfrm>
            <a:off x="586508" y="30067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Building Volumetric Beliefs for Dynamic Environments Exploiting Map-Based Moving Object Segmentation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C738-EE5B-74A3-0D9B-EE8F27761403}"/>
              </a:ext>
            </a:extLst>
          </p:cNvPr>
          <p:cNvSpPr txBox="1"/>
          <p:nvPr/>
        </p:nvSpPr>
        <p:spPr>
          <a:xfrm>
            <a:off x="586508" y="4385586"/>
            <a:ext cx="11018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핵심 아이디어와 차이점을 위주로</a:t>
            </a:r>
            <a:r>
              <a:rPr lang="en-US" altLang="ko-KR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tx1">
                  <a:lumMod val="6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첫 논문을 자세히</a:t>
            </a:r>
            <a:r>
              <a:rPr lang="en-US" altLang="ko-KR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두</a:t>
            </a:r>
            <a:r>
              <a:rPr lang="en-US" altLang="ko-KR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/</a:t>
            </a:r>
            <a:r>
              <a:rPr lang="ko-KR" altLang="en-US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세번째 논문은 차이점 위주로</a:t>
            </a:r>
            <a:endParaRPr lang="en-US" altLang="ko-KR" sz="2400" dirty="0">
              <a:solidFill>
                <a:schemeClr val="tx1">
                  <a:lumMod val="6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678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E590-F684-A028-94A3-E64DD062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67D967-6DD5-DB16-9F34-7BF5FDABA871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53329-36C3-60E9-677E-31C2E0FA891F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80663-91EF-1E44-91F7-519AB3B64AFE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017685-534E-C4FD-EF2F-DFF05D950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9B8FB7-F3B7-8CF3-6BEA-53A7D9691C6C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E0FB-82F5-D820-6F46-47A3FA68F9FB}"/>
              </a:ext>
            </a:extLst>
          </p:cNvPr>
          <p:cNvSpPr txBox="1"/>
          <p:nvPr/>
        </p:nvSpPr>
        <p:spPr>
          <a:xfrm>
            <a:off x="582468" y="1375943"/>
            <a:ext cx="225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논문의 목적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9142F-F1DB-1ABB-6137-022A5164D872}"/>
              </a:ext>
            </a:extLst>
          </p:cNvPr>
          <p:cNvSpPr txBox="1"/>
          <p:nvPr/>
        </p:nvSpPr>
        <p:spPr>
          <a:xfrm>
            <a:off x="582467" y="2170523"/>
            <a:ext cx="943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기존은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이미지로 바꾸고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Convolution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기반의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U-Net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구조를 채택하자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 (3D -&gt;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-&gt; 3D)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논문은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3D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공간과 시간을 변형하지 말고 있는 그대로 활용하자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 (3D +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=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4D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0132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BA4A-DE92-D1CD-D8EF-BC107492C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CA6248-EE93-95AD-A8C4-8B5F7A05348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79361-99A8-02EB-4926-B112C207B756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D47D33-FB36-1296-E60E-3E16F91D034A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84AD47-AFED-E6B3-2918-CA0107B90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F8DD16-7D6C-68A1-1C01-EA3264F6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21563"/>
            <a:ext cx="11023023" cy="471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ED3BF-D8AF-7B59-A485-8F364FA69625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202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FE2F2-47C9-49FA-73E0-BE6BD6FC6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663E3C-ABC1-FB95-B541-4367EF9FBE0A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DA38F-6527-9AAD-B8DF-ED4B4598A445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55D4C8-14EF-9890-5501-B56DBF8206AF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0E1771-8CA3-D291-9930-7BE940CBB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650C17-D324-920E-573C-E3F93F45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21563"/>
            <a:ext cx="11023023" cy="471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04D5BA-2693-FD84-E4EA-B9F9238FE7A1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5FEB2D-F791-90F9-8197-179B64ECC88B}"/>
              </a:ext>
            </a:extLst>
          </p:cNvPr>
          <p:cNvSpPr txBox="1"/>
          <p:nvPr/>
        </p:nvSpPr>
        <p:spPr>
          <a:xfrm>
            <a:off x="3487487" y="2493807"/>
            <a:ext cx="13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R|t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변환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쫙 모으기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613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7716F-C675-2910-E47F-4BFAAC6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A0692B-C384-77FB-0C31-93BFB585D22A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4110D-E1A0-8394-9B35-C88DDC2A8E8B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132EB4-B700-4651-DFD1-35168FCE62B7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A48C2D-608F-5844-D086-C9D3FB17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4BBF01-7355-A276-2F00-6A7118860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21563"/>
            <a:ext cx="11023023" cy="471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5F05BF-F6C0-D34A-F4DD-F387B1BD45CC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575AE-0D23-B435-D187-091B26F006E6}"/>
              </a:ext>
            </a:extLst>
          </p:cNvPr>
          <p:cNvSpPr txBox="1"/>
          <p:nvPr/>
        </p:nvSpPr>
        <p:spPr>
          <a:xfrm>
            <a:off x="4249487" y="4212540"/>
            <a:ext cx="240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Sparse: Voxelization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균일하게 듬성듬성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685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7846B-DA3F-1229-6A45-5D088A35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AE7957-E44C-A552-EF8D-D6069E551496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D4A74-5109-E65D-4134-3DF0C7DE958C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0BEB8-088F-8518-5AFA-A1D38283D20C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818AAB-8898-C19A-DF90-8BC80823F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6086A3-A8B7-62DF-6A8C-E5A98F8DA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21563"/>
            <a:ext cx="11023023" cy="471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5A9413-839A-8E4C-8E27-958542E9D6D4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10FA7-5FAD-54F8-74DC-6D9CB5F10B4E}"/>
              </a:ext>
            </a:extLst>
          </p:cNvPr>
          <p:cNvSpPr txBox="1"/>
          <p:nvPr/>
        </p:nvSpPr>
        <p:spPr>
          <a:xfrm>
            <a:off x="6747934" y="4212540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모은 것 다시 펼치기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(by index)</a:t>
            </a:r>
          </a:p>
        </p:txBody>
      </p:sp>
    </p:spTree>
    <p:extLst>
      <p:ext uri="{BB962C8B-B14F-4D97-AF65-F5344CB8AC3E}">
        <p14:creationId xmlns:p14="http://schemas.microsoft.com/office/powerpoint/2010/main" val="2605451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30AF1-EEB3-7EB7-96E7-FAF5B4B1F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D36FF7-CBAE-FD0A-19E4-541AB677391C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A4CFF-7C50-A3C6-E0AD-A1729AE4575A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8E762A-8654-4DC4-A8BF-158A0828CDA8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3E36505-969C-D9CD-6283-F04993C60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11E3E0-BF1B-12F5-F630-7B9A2A25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21563"/>
            <a:ext cx="11023023" cy="471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AD08C-DB31-994C-953F-801F02C79B28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3F772-4E30-A4C6-074B-48588581140F}"/>
              </a:ext>
            </a:extLst>
          </p:cNvPr>
          <p:cNvSpPr txBox="1"/>
          <p:nvPr/>
        </p:nvSpPr>
        <p:spPr>
          <a:xfrm>
            <a:off x="5333220" y="1844594"/>
            <a:ext cx="174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슬라이딩 윈도우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280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1CF3C-2BA3-831F-0247-C323CCCB9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2E976A-08C6-33DB-ED5A-384E3E362C15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2D1CA-1EAB-403C-6CAB-599936076C38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8ADDDC-349D-8E4B-2E3F-3AEAE8DBF3C5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9505F4-FAD5-DD20-2250-3868E91B7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A71C1E-C19A-3AAB-1609-A4528287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" y="1375943"/>
            <a:ext cx="7494732" cy="3205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A7B73-2AF5-C2C6-6371-574E5D5A94E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91CF8-2041-73CB-EA86-9E3EB47D35AB}"/>
              </a:ext>
            </a:extLst>
          </p:cNvPr>
          <p:cNvSpPr txBox="1"/>
          <p:nvPr/>
        </p:nvSpPr>
        <p:spPr>
          <a:xfrm>
            <a:off x="8352367" y="1375943"/>
            <a:ext cx="225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+ Binary Bayes 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6622E-F51D-A882-5C52-6BBDDCE6FCD9}"/>
              </a:ext>
            </a:extLst>
          </p:cNvPr>
          <p:cNvSpPr txBox="1"/>
          <p:nvPr/>
        </p:nvSpPr>
        <p:spPr>
          <a:xfrm>
            <a:off x="8352367" y="1818186"/>
            <a:ext cx="3581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느리게 움직이는 대상을 더 잘 포착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FP/FN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을 더 잘 </a:t>
            </a:r>
            <a:r>
              <a:rPr lang="ko-KR" altLang="en-US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걸러줌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46542-1CB1-FA41-8477-47B09422D565}"/>
              </a:ext>
            </a:extLst>
          </p:cNvPr>
          <p:cNvSpPr txBox="1"/>
          <p:nvPr/>
        </p:nvSpPr>
        <p:spPr>
          <a:xfrm>
            <a:off x="582468" y="4873646"/>
            <a:ext cx="581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Binary Bayes Filter :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확률을 누적해가며 기존 확률을 갱신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각 점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(point)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움직일지 아닐지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0.5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를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threshold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A83217-1E52-4716-A85A-A0583D522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171" y="4878386"/>
            <a:ext cx="5314319" cy="124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63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E506E-46CA-4B8E-7DAC-0EFAF1BFD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2DDFC3-218D-8804-59B3-B4CE24F184E7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1C0C-3B2D-0E0B-3632-756E39AEDEF5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912C5-9CE5-69CA-5597-AE64BD8BD11D}"/>
              </a:ext>
            </a:extLst>
          </p:cNvPr>
          <p:cNvSpPr txBox="1"/>
          <p:nvPr/>
        </p:nvSpPr>
        <p:spPr>
          <a:xfrm>
            <a:off x="586509" y="2402898"/>
            <a:ext cx="11018982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Building Volumetric Beliefs for Dynamic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Environments</a:t>
            </a:r>
          </a:p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Exploiting Map-Based Moving Object Segmentation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4C3CC1-2857-4FC0-CC69-1FA3A4E3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29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1914-926B-340C-D650-FFDF9CA2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7220F7-F918-6E92-E64A-43A22BCA7812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1BB82-6AE5-9C32-FE9F-D1D8CE7F7DA2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6F4CC2-182B-DFE8-9ED5-88CB793ED40A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A82296-EEFF-78BC-A486-E2530C1E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1D646-CFCB-958E-CA64-AE9E9DEDA8DE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CFD76-9F30-F4BD-4EA5-C5EE83794B8E}"/>
              </a:ext>
            </a:extLst>
          </p:cNvPr>
          <p:cNvSpPr txBox="1"/>
          <p:nvPr/>
        </p:nvSpPr>
        <p:spPr>
          <a:xfrm>
            <a:off x="6045394" y="1375943"/>
            <a:ext cx="225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논문의 목적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80ACF-77BE-B478-60DA-BF8C3ED1ED43}"/>
              </a:ext>
            </a:extLst>
          </p:cNvPr>
          <p:cNvSpPr txBox="1"/>
          <p:nvPr/>
        </p:nvSpPr>
        <p:spPr>
          <a:xfrm>
            <a:off x="6045394" y="2170523"/>
            <a:ext cx="604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기존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개의 논문은 실시간으로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MOS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를 진행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논문은 실시간성은 잃더라도 맵 전체에 대한 신뢰성을 올리자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AE6913-BCC9-D62D-987B-008C2576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75943"/>
            <a:ext cx="5001323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19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2D186-FB08-29A9-1A33-6AB056C3F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C93172-51CA-0931-67D6-BD0DD7164774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E3C5C-A74F-7620-FE8C-DE9D454FEDA2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4D370-7E06-BC23-3FF7-A5A5A6CC4A62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55CCCB-7A93-327C-CEDE-8DD6F2BB9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A0F26-1E05-2F13-DA7A-269D9F7EEFAB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F2249-364E-3507-B860-038E9BD890E1}"/>
              </a:ext>
            </a:extLst>
          </p:cNvPr>
          <p:cNvSpPr txBox="1"/>
          <p:nvPr/>
        </p:nvSpPr>
        <p:spPr>
          <a:xfrm>
            <a:off x="6045394" y="1375943"/>
            <a:ext cx="225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논문의 목적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E3F2D-5639-FB54-91B0-FEB66A83472C}"/>
              </a:ext>
            </a:extLst>
          </p:cNvPr>
          <p:cNvSpPr txBox="1"/>
          <p:nvPr/>
        </p:nvSpPr>
        <p:spPr>
          <a:xfrm>
            <a:off x="582468" y="5256147"/>
            <a:ext cx="5310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Local Map: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4D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Voxel Grid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구성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Scan: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현재 스캔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Volumetric Belief Map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이라는 것이 최종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output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8EA55D-7730-A5C5-0722-74D5DB358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76007"/>
            <a:ext cx="8976787" cy="3714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2C20E-A14A-B91C-CACD-DDA5D16D38BD}"/>
              </a:ext>
            </a:extLst>
          </p:cNvPr>
          <p:cNvSpPr txBox="1"/>
          <p:nvPr/>
        </p:nvSpPr>
        <p:spPr>
          <a:xfrm>
            <a:off x="6165341" y="5256147"/>
            <a:ext cx="5310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Local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Map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은 계속해서 누적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Volumetric Belief Map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은 계속해서 갱신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    (with Bayesian Fusion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신뢰도 향상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6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ABBC9B-7954-2F67-ABF2-97B5D16A5505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9" y="2402898"/>
            <a:ext cx="11018982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Moving Object Segmentation in 3D LiDAR Data:</a:t>
            </a:r>
          </a:p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 Learning-Based Approach Exploiting Sequential Data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E75B8-8CB6-AF63-CD2D-56C47A91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44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596BC-2DFA-859D-5B25-F57B3CA6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C3EC74-D93F-DE39-1CFC-05C7312AF32C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29E9F-199C-F972-36E6-2986DB9A4038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285CEF-9438-A70A-555A-0DD696C11721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A86767-66EF-0F53-DB08-C5BF16054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6D5DE-6B86-5BC5-FD21-673CDE800271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논문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개에 대한 비교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C0178D-4E4C-04A4-CDA6-18ADC4C10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004843"/>
              </p:ext>
            </p:extLst>
          </p:nvPr>
        </p:nvGraphicFramePr>
        <p:xfrm>
          <a:off x="582468" y="1537593"/>
          <a:ext cx="11018984" cy="41080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5084">
                  <a:extLst>
                    <a:ext uri="{9D8B030D-6E8A-4147-A177-3AD203B41FA5}">
                      <a16:colId xmlns:a16="http://schemas.microsoft.com/office/drawing/2014/main" val="2890890797"/>
                    </a:ext>
                  </a:extLst>
                </a:gridCol>
                <a:gridCol w="3267512">
                  <a:extLst>
                    <a:ext uri="{9D8B030D-6E8A-4147-A177-3AD203B41FA5}">
                      <a16:colId xmlns:a16="http://schemas.microsoft.com/office/drawing/2014/main" val="4046131664"/>
                    </a:ext>
                  </a:extLst>
                </a:gridCol>
                <a:gridCol w="3066176">
                  <a:extLst>
                    <a:ext uri="{9D8B030D-6E8A-4147-A177-3AD203B41FA5}">
                      <a16:colId xmlns:a16="http://schemas.microsoft.com/office/drawing/2014/main" val="2057902768"/>
                    </a:ext>
                  </a:extLst>
                </a:gridCol>
                <a:gridCol w="3250212">
                  <a:extLst>
                    <a:ext uri="{9D8B030D-6E8A-4147-A177-3AD203B41FA5}">
                      <a16:colId xmlns:a16="http://schemas.microsoft.com/office/drawing/2014/main" val="4028768841"/>
                    </a:ext>
                  </a:extLst>
                </a:gridCol>
              </a:tblGrid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  <a:r>
                        <a:rPr lang="en-US" altLang="ko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26167"/>
                  </a:ext>
                </a:extLst>
              </a:tr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3D-&gt;</a:t>
                      </a:r>
                      <a:r>
                        <a:rPr lang="en-US" altLang="ko-KR" dirty="0" err="1"/>
                        <a:t>2D</a:t>
                      </a:r>
                      <a:r>
                        <a:rPr lang="en-US" altLang="ko-KR" dirty="0"/>
                        <a:t>-&gt;3D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3D+time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1D</a:t>
                      </a:r>
                      <a:r>
                        <a:rPr lang="en-US" altLang="ko-KR" dirty="0"/>
                        <a:t>) &gt;&gt; </a:t>
                      </a:r>
                      <a:r>
                        <a:rPr lang="en-US" altLang="ko-KR" dirty="0" err="1"/>
                        <a:t>4D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3D+time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1D</a:t>
                      </a:r>
                      <a:r>
                        <a:rPr lang="en-US" altLang="ko-KR" dirty="0"/>
                        <a:t>) &gt;&gt; </a:t>
                      </a:r>
                      <a:r>
                        <a:rPr lang="en-US" altLang="ko-KR" dirty="0" err="1"/>
                        <a:t>4D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220910"/>
                  </a:ext>
                </a:extLst>
              </a:tr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실시간성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54138"/>
                  </a:ext>
                </a:extLst>
              </a:tr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정확성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149323"/>
                  </a:ext>
                </a:extLst>
              </a:tr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프로젝션으로</a:t>
                      </a:r>
                      <a:r>
                        <a:rPr lang="ko-KR" altLang="en-US" dirty="0"/>
                        <a:t> 인한 정보 손실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여전히 지표면에 대해선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False Prediction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여러 시점에서 본 것으로 확률 갱신하므로 </a:t>
                      </a:r>
                      <a:r>
                        <a:rPr lang="en-US" altLang="ko-KR" dirty="0"/>
                        <a:t>Unseen view</a:t>
                      </a:r>
                      <a:r>
                        <a:rPr lang="ko-KR" altLang="en-US" dirty="0"/>
                        <a:t>에 대한 높은 확률을 얻기 힘듦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594798"/>
                  </a:ext>
                </a:extLst>
              </a:tr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기존의 </a:t>
                      </a:r>
                      <a:r>
                        <a:rPr lang="en-US" altLang="ko-KR" dirty="0"/>
                        <a:t>Convolution </a:t>
                      </a:r>
                    </a:p>
                    <a:p>
                      <a:pPr algn="ctr" latinLnBrk="1"/>
                      <a:r>
                        <a:rPr lang="ko-KR" altLang="en-US" dirty="0"/>
                        <a:t>테크닉으로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Sparse</a:t>
                      </a:r>
                      <a:r>
                        <a:rPr lang="ko-KR" altLang="en-US" dirty="0"/>
                        <a:t>한 특성을 갖게 만들어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연산량</a:t>
                      </a:r>
                      <a:r>
                        <a:rPr lang="ko-KR" altLang="en-US" dirty="0"/>
                        <a:t> 낮음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 Prediction(FP/FN)</a:t>
                      </a:r>
                      <a:r>
                        <a:rPr lang="ko-KR" altLang="en-US" dirty="0"/>
                        <a:t>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상당히 개선함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444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616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F4AA5-DCC0-539B-0FD2-92E5C81D9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9A0DBD-C9DF-EFBA-697A-FF97BCCCC69E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585FD-C5E6-A567-E07F-E15444A4074F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B58481-DB92-E4D9-D966-E2072570DD0B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705A0D-1CE8-78AC-B4F3-A7B9325CF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C4CE8-4823-2492-F8A5-1B510D1F85BC}"/>
              </a:ext>
            </a:extLst>
          </p:cNvPr>
          <p:cNvSpPr txBox="1"/>
          <p:nvPr/>
        </p:nvSpPr>
        <p:spPr>
          <a:xfrm>
            <a:off x="4275228" y="2967335"/>
            <a:ext cx="364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QnA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65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ABBC9B-7954-2F67-ABF2-97B5D16A5505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solidFill>
                <a:schemeClr val="bg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solidFill>
                <a:schemeClr val="bg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9" y="2402898"/>
            <a:ext cx="11018982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Moving Object Segmentation in 3D </a:t>
            </a:r>
            <a:r>
              <a:rPr lang="en-US" altLang="ko-KR" sz="3200" dirty="0">
                <a:solidFill>
                  <a:srgbClr val="FF474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LiDAR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Data:</a:t>
            </a:r>
          </a:p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 Learning-Based Approach Exploiting </a:t>
            </a:r>
            <a:r>
              <a:rPr lang="en-US" altLang="ko-KR" sz="3200" dirty="0">
                <a:solidFill>
                  <a:srgbClr val="FFDD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Sequential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Data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E75B8-8CB6-AF63-CD2D-56C47A91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0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LiDAR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1028" name="Picture 4" descr="How to Choose the Right LiDAR Sensor for Your Project — Clearpath Robotics">
            <a:extLst>
              <a:ext uri="{FF2B5EF4-FFF2-40B4-BE49-F238E27FC236}">
                <a16:creationId xmlns:a16="http://schemas.microsoft.com/office/drawing/2014/main" id="{1D41445A-8BC2-287B-4731-83D01641C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30" y="1592567"/>
            <a:ext cx="7553060" cy="37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8FA32-68EE-AC54-81D5-7E9E010024FF}"/>
                  </a:ext>
                </a:extLst>
              </p:cNvPr>
              <p:cNvSpPr txBox="1"/>
              <p:nvPr/>
            </p:nvSpPr>
            <p:spPr>
              <a:xfrm>
                <a:off x="582467" y="1592567"/>
                <a:ext cx="346996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빛을 쏴서 돌아오는 시간을 측정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자율주행 분야에 활용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무수히 많은 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FF4747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𝑋</m:t>
                    </m:r>
                    <m:r>
                      <a:rPr lang="en-US" altLang="ko-KR" b="0" i="1" smtClean="0">
                        <a:solidFill>
                          <a:srgbClr val="FF4747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, </m:t>
                    </m:r>
                    <m:r>
                      <a:rPr lang="en-US" altLang="ko-KR" b="0" i="1" smtClean="0">
                        <a:solidFill>
                          <a:srgbClr val="FF4747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𝑌</m:t>
                    </m:r>
                    <m:r>
                      <a:rPr lang="en-US" altLang="ko-KR" b="0" i="1" smtClean="0">
                        <a:solidFill>
                          <a:srgbClr val="FF4747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, </m:t>
                    </m:r>
                    <m:r>
                      <a:rPr lang="en-US" altLang="ko-KR" b="0" i="1" smtClean="0">
                        <a:solidFill>
                          <a:srgbClr val="FF4747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𝑍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, </m:t>
                    </m:r>
                    <m:r>
                      <a:rPr lang="en-US" altLang="ko-KR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𝑟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, </m:t>
                    </m:r>
                    <m:r>
                      <a:rPr lang="en-US" altLang="ko-KR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𝑒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FF4747"/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의 집합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8FA32-68EE-AC54-81D5-7E9E0100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7" y="1592567"/>
                <a:ext cx="3469963" cy="1477328"/>
              </a:xfrm>
              <a:prstGeom prst="rect">
                <a:avLst/>
              </a:prstGeom>
              <a:blipFill>
                <a:blip r:embed="rId4"/>
                <a:stretch>
                  <a:fillRect l="-1582" t="-2058" r="-2285" b="-5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Velodyne LiDAR Announces Puck Hi-Res™ LiDAR Sensor, Offering Higher  Resolution to Identify Objects at Greater Distances | Business Wire">
            <a:extLst>
              <a:ext uri="{FF2B5EF4-FFF2-40B4-BE49-F238E27FC236}">
                <a16:creationId xmlns:a16="http://schemas.microsoft.com/office/drawing/2014/main" id="{1BF07C72-3B66-BB2B-F1A9-88CBDF75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7" y="3369360"/>
            <a:ext cx="1970233" cy="197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F3EB5-5657-C0D3-8024-0C1F81E42ACD}"/>
              </a:ext>
            </a:extLst>
          </p:cNvPr>
          <p:cNvSpPr txBox="1"/>
          <p:nvPr/>
        </p:nvSpPr>
        <p:spPr>
          <a:xfrm>
            <a:off x="2576364" y="3033138"/>
            <a:ext cx="138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r: </a:t>
            </a:r>
            <a:r>
              <a:rPr lang="ko-KR" altLang="en-US" sz="14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거리</a:t>
            </a:r>
            <a:r>
              <a:rPr lang="en-US" altLang="ko-KR" sz="14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e: </a:t>
            </a:r>
            <a:r>
              <a:rPr lang="ko-KR" altLang="en-US" sz="14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반사율</a:t>
            </a:r>
            <a:endParaRPr lang="en-US" altLang="ko-KR" sz="1400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11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LiDAR Object Segmentation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8FA32-68EE-AC54-81D5-7E9E010024FF}"/>
              </a:ext>
            </a:extLst>
          </p:cNvPr>
          <p:cNvSpPr txBox="1"/>
          <p:nvPr/>
        </p:nvSpPr>
        <p:spPr>
          <a:xfrm>
            <a:off x="582467" y="1592567"/>
            <a:ext cx="577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각 점들이 어떤 </a:t>
            </a:r>
            <a:r>
              <a:rPr lang="ko-KR" altLang="en-US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대상인지 구분하여 색칠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(Segmentation)</a:t>
            </a:r>
          </a:p>
        </p:txBody>
      </p:sp>
      <p:pic>
        <p:nvPicPr>
          <p:cNvPr id="2050" name="Picture 2" descr="Solid-State LiDAR Is Coming to an Autonomous Vehicle Near You - News">
            <a:extLst>
              <a:ext uri="{FF2B5EF4-FFF2-40B4-BE49-F238E27FC236}">
                <a16:creationId xmlns:a16="http://schemas.microsoft.com/office/drawing/2014/main" id="{548801D6-53DD-2C65-912D-ADE0326AB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87908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utomate Ground Truth Labeling for Lidar Point Cloud Semantic Segmentation  Using Lidar Labeler - MATLAB &amp; Simulink">
            <a:extLst>
              <a:ext uri="{FF2B5EF4-FFF2-40B4-BE49-F238E27FC236}">
                <a16:creationId xmlns:a16="http://schemas.microsoft.com/office/drawing/2014/main" id="{C58706F1-596A-CC56-96F4-3488BDA4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7" y="2148532"/>
            <a:ext cx="4720730" cy="35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54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rgbClr val="FFDD4D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Moving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Object Segmentation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8FA32-68EE-AC54-81D5-7E9E010024FF}"/>
              </a:ext>
            </a:extLst>
          </p:cNvPr>
          <p:cNvSpPr txBox="1"/>
          <p:nvPr/>
        </p:nvSpPr>
        <p:spPr>
          <a:xfrm>
            <a:off x="582467" y="1592567"/>
            <a:ext cx="45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무수한 점들 중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움직이는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’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점은 어떤 점들일까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515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rgbClr val="FFDD4D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Moving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Object Segmentation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8FA32-68EE-AC54-81D5-7E9E010024FF}"/>
              </a:ext>
            </a:extLst>
          </p:cNvPr>
          <p:cNvSpPr txBox="1"/>
          <p:nvPr/>
        </p:nvSpPr>
        <p:spPr>
          <a:xfrm>
            <a:off x="582467" y="1592567"/>
            <a:ext cx="45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무수한 점들 중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움직이는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’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점은 어떤 점들일까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/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움직임은 시간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DD4D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에 따른 공간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이동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blipFill>
                <a:blip r:embed="rId3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76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517</TotalTime>
  <Words>1066</Words>
  <Application>Microsoft Office PowerPoint</Application>
  <PresentationFormat>와이드스크린</PresentationFormat>
  <Paragraphs>248</Paragraphs>
  <Slides>41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Pretendard</vt:lpstr>
      <vt:lpstr>Pretendard ExtraBold</vt:lpstr>
      <vt:lpstr>Pretendard Variable</vt:lpstr>
      <vt:lpstr>Pretendard Variable Light</vt:lpstr>
      <vt:lpstr>Pretendard Variable SemiBold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민재 이</dc:creator>
  <cp:lastModifiedBy>이민재</cp:lastModifiedBy>
  <cp:revision>18</cp:revision>
  <dcterms:created xsi:type="dcterms:W3CDTF">2024-07-29T11:26:43Z</dcterms:created>
  <dcterms:modified xsi:type="dcterms:W3CDTF">2024-10-17T08:01:35Z</dcterms:modified>
</cp:coreProperties>
</file>